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handoutMasterIdLst>
    <p:handoutMasterId r:id="rId4"/>
  </p:handoutMasterIdLst>
  <p:sldIdLst>
    <p:sldId id="256" r:id="rId2"/>
    <p:sldId id="261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6600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7A3F0-D443-4C37-B46D-7CEB24E84E7F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D35276-B253-4912-8A40-AE1D3767B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5098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E7C404A4-2E43-42B8-B943-E3E6AF241730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35848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35852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35853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854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D73429-B2E3-4B5B-AB29-7D447C327A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66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9B7E84-7D20-440C-AEA1-1BAECB35D5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5017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A391B6-2133-4E8D-A4A0-317A078FEC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2823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AAD2D-1040-4E20-A09F-FB4E7EFC23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0795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6650EF-D674-4E64-9797-3FDA3F98EB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1126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AA97A6-94DC-4217-82F8-4CEC524762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6181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A0429-392D-4435-B3AC-6CE0812BBF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0847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A98D6D-8579-410B-8C4D-C81505894E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8591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AEB3B7-C226-4F3B-8039-09569520C91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0826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2301E-FC3D-4CA0-9A87-63CDF53F54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1848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42F2D587-D99C-4A30-9A2C-950DCD704661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34823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34824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825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34826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34827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34828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hzumaeta@renaissancecharter.org" TargetMode="External"/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11163"/>
            <a:ext cx="8229600" cy="1189037"/>
          </a:xfrm>
        </p:spPr>
        <p:txBody>
          <a:bodyPr/>
          <a:lstStyle/>
          <a:p>
            <a:pPr algn="ctr"/>
            <a:r>
              <a:rPr lang="en-US" altLang="en-US" sz="3600" dirty="0">
                <a:solidFill>
                  <a:schemeClr val="hlink"/>
                </a:solidFill>
              </a:rPr>
              <a:t>Me </a:t>
            </a:r>
            <a:r>
              <a:rPr lang="en-US" altLang="en-US" sz="3600" dirty="0" err="1">
                <a:solidFill>
                  <a:schemeClr val="hlink"/>
                </a:solidFill>
              </a:rPr>
              <a:t>llamo</a:t>
            </a:r>
            <a:r>
              <a:rPr lang="en-US" altLang="en-US" sz="3600" dirty="0">
                <a:solidFill>
                  <a:schemeClr val="hlink"/>
                </a:solidFill>
              </a:rPr>
              <a:t> ______________  </a:t>
            </a:r>
            <a:r>
              <a:rPr lang="en-US" altLang="en-US" sz="3600" dirty="0" err="1">
                <a:solidFill>
                  <a:schemeClr val="hlink"/>
                </a:solidFill>
              </a:rPr>
              <a:t>Clase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smtClean="0">
                <a:solidFill>
                  <a:schemeClr val="hlink"/>
                </a:solidFill>
              </a:rPr>
              <a:t>602</a:t>
            </a:r>
            <a:r>
              <a:rPr lang="en-US" altLang="en-US" sz="3600" dirty="0">
                <a:solidFill>
                  <a:schemeClr val="hlink"/>
                </a:solidFill>
              </a:rPr>
              <a:t/>
            </a:r>
            <a:br>
              <a:rPr lang="en-US" altLang="en-US" sz="3600" dirty="0">
                <a:solidFill>
                  <a:schemeClr val="hlink"/>
                </a:solidFill>
              </a:rPr>
            </a:br>
            <a:r>
              <a:rPr lang="en-US" altLang="en-US" sz="3600" dirty="0">
                <a:solidFill>
                  <a:schemeClr val="hlink"/>
                </a:solidFill>
              </a:rPr>
              <a:t>La </a:t>
            </a:r>
            <a:r>
              <a:rPr lang="en-US" altLang="en-US" sz="3600" dirty="0" err="1">
                <a:solidFill>
                  <a:schemeClr val="hlink"/>
                </a:solidFill>
              </a:rPr>
              <a:t>fecha</a:t>
            </a:r>
            <a:r>
              <a:rPr lang="en-US" altLang="en-US" sz="3600" dirty="0">
                <a:solidFill>
                  <a:schemeClr val="hlink"/>
                </a:solidFill>
              </a:rPr>
              <a:t> </a:t>
            </a:r>
            <a:r>
              <a:rPr lang="en-US" altLang="en-US" sz="3600" dirty="0" err="1">
                <a:solidFill>
                  <a:schemeClr val="hlink"/>
                </a:solidFill>
              </a:rPr>
              <a:t>es</a:t>
            </a:r>
            <a:r>
              <a:rPr lang="en-US" altLang="en-US" sz="3600" dirty="0">
                <a:solidFill>
                  <a:schemeClr val="hlink"/>
                </a:solidFill>
              </a:rPr>
              <a:t> 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26 </a:t>
            </a:r>
            <a:r>
              <a:rPr lang="en-US" altLang="en-US" sz="3600" dirty="0">
                <a:solidFill>
                  <a:schemeClr val="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hlink"/>
                </a:solidFill>
              </a:rPr>
              <a:t>noviembre</a:t>
            </a:r>
            <a:r>
              <a:rPr lang="en-US" altLang="en-US" sz="3600" dirty="0" smtClean="0">
                <a:solidFill>
                  <a:schemeClr val="hlink"/>
                </a:solidFill>
              </a:rPr>
              <a:t> </a:t>
            </a:r>
            <a:r>
              <a:rPr lang="en-US" altLang="en-US" sz="3600" dirty="0">
                <a:solidFill>
                  <a:schemeClr val="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hlink"/>
                </a:solidFill>
              </a:rPr>
              <a:t>2014</a:t>
            </a:r>
            <a:endParaRPr lang="en-US" altLang="en-US" sz="36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9144000" cy="4495800"/>
          </a:xfrm>
          <a:solidFill>
            <a:schemeClr val="bg1"/>
          </a:solidFill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endParaRPr lang="es-ES_tradnl" altLang="en-US" sz="3000" b="1" dirty="0" smtClean="0">
              <a:solidFill>
                <a:srgbClr val="FF0000"/>
              </a:solidFill>
            </a:endParaRPr>
          </a:p>
          <a:p>
            <a:pPr marL="609600" indent="-609600">
              <a:buFont typeface="Wingdings" pitchFamily="2" charset="2"/>
              <a:buNone/>
            </a:pPr>
            <a:r>
              <a:rPr lang="es-ES_tradnl" altLang="en-US" sz="3000" b="1" dirty="0" smtClean="0">
                <a:solidFill>
                  <a:srgbClr val="FF0000"/>
                </a:solidFill>
              </a:rPr>
              <a:t>Propósito </a:t>
            </a:r>
            <a:r>
              <a:rPr lang="es-ES_tradnl" altLang="en-US" sz="3000" b="1" dirty="0">
                <a:solidFill>
                  <a:srgbClr val="FF0000"/>
                </a:solidFill>
              </a:rPr>
              <a:t># </a:t>
            </a:r>
            <a:r>
              <a:rPr lang="es-ES_tradnl" altLang="en-US" sz="3000" b="1" dirty="0" smtClean="0">
                <a:solidFill>
                  <a:srgbClr val="FF0000"/>
                </a:solidFill>
              </a:rPr>
              <a:t>30b:</a:t>
            </a:r>
            <a:r>
              <a:rPr lang="es-ES_tradnl" altLang="en-US" sz="3000" dirty="0" smtClean="0">
                <a:solidFill>
                  <a:srgbClr val="FF0000"/>
                </a:solidFill>
              </a:rPr>
              <a:t> </a:t>
            </a:r>
            <a:r>
              <a:rPr lang="es-ES_tradnl" altLang="en-US" sz="3000" dirty="0"/>
              <a:t>¿Cómo aprendemos de la cultura Latina</a:t>
            </a:r>
            <a:r>
              <a:rPr lang="es-ES_tradnl" altLang="en-US" sz="3000" dirty="0" smtClean="0"/>
              <a:t>?</a:t>
            </a:r>
          </a:p>
          <a:p>
            <a:pPr marL="609600" indent="-609600">
              <a:buFont typeface="Wingdings" pitchFamily="2" charset="2"/>
              <a:buNone/>
            </a:pPr>
            <a:r>
              <a:rPr lang="es-ES_tradnl" altLang="en-US" sz="3000" b="1" dirty="0" smtClean="0">
                <a:solidFill>
                  <a:srgbClr val="FF0000"/>
                </a:solidFill>
              </a:rPr>
              <a:t>Actividad </a:t>
            </a:r>
            <a:r>
              <a:rPr lang="es-ES_tradnl" altLang="en-US" sz="3000" b="1" dirty="0">
                <a:solidFill>
                  <a:srgbClr val="FF0000"/>
                </a:solidFill>
              </a:rPr>
              <a:t>Inicial</a:t>
            </a:r>
            <a:r>
              <a:rPr lang="es-ES_tradnl" altLang="en-US" sz="3000" b="1" dirty="0" smtClean="0">
                <a:solidFill>
                  <a:srgbClr val="FF0000"/>
                </a:solidFill>
              </a:rPr>
              <a:t>: </a:t>
            </a:r>
          </a:p>
          <a:p>
            <a:pPr marL="609600" indent="-609600">
              <a:buFont typeface="Wingdings" pitchFamily="2" charset="2"/>
              <a:buNone/>
            </a:pPr>
            <a:r>
              <a:rPr lang="es-ES_tradnl" altLang="en-US" sz="3000" dirty="0" smtClean="0"/>
              <a:t>TEXTO: </a:t>
            </a:r>
          </a:p>
          <a:p>
            <a:r>
              <a:rPr lang="es-ES_tradnl" altLang="en-US" sz="3000" dirty="0" smtClean="0"/>
              <a:t>Lee </a:t>
            </a:r>
            <a:r>
              <a:rPr lang="es-ES_tradnl" altLang="en-US" sz="3000" u="sng" dirty="0"/>
              <a:t>Un alumno nuevo</a:t>
            </a:r>
            <a:r>
              <a:rPr lang="es-ES_tradnl" altLang="en-US" sz="3000" dirty="0"/>
              <a:t> p. </a:t>
            </a:r>
            <a:r>
              <a:rPr lang="es-ES_tradnl" altLang="en-US" sz="3000" dirty="0" smtClean="0"/>
              <a:t>40</a:t>
            </a:r>
          </a:p>
          <a:p>
            <a:r>
              <a:rPr lang="es-ES_tradnl" altLang="en-US" sz="3000" dirty="0" smtClean="0"/>
              <a:t>Copia y responde </a:t>
            </a:r>
            <a:r>
              <a:rPr lang="es-ES_tradnl" altLang="en-US" sz="3000" u="sng" dirty="0" smtClean="0"/>
              <a:t>Ejercicios A y B</a:t>
            </a:r>
            <a:r>
              <a:rPr lang="es-ES_tradnl" altLang="en-US" sz="3000" dirty="0" smtClean="0"/>
              <a:t> p.41</a:t>
            </a:r>
            <a:endParaRPr lang="es-ES_tradnl" altLang="en-US" sz="3000" dirty="0"/>
          </a:p>
          <a:p>
            <a:pPr marL="0" indent="0">
              <a:buNone/>
            </a:pPr>
            <a:endParaRPr lang="es-ES_tradnl" altLang="en-US" sz="3000" dirty="0"/>
          </a:p>
          <a:p>
            <a:pPr marL="609600" indent="-609600">
              <a:buFont typeface="Wingdings" pitchFamily="2" charset="2"/>
              <a:buNone/>
            </a:pPr>
            <a:endParaRPr lang="es-ES_tradnl" alt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algn="r"/>
            <a:r>
              <a:rPr lang="en-US" altLang="en-US" b="1" dirty="0" err="1">
                <a:solidFill>
                  <a:srgbClr val="FF0000"/>
                </a:solidFill>
              </a:rPr>
              <a:t>Tarea</a:t>
            </a:r>
            <a:r>
              <a:rPr lang="en-US" altLang="en-US" b="1" dirty="0">
                <a:solidFill>
                  <a:srgbClr val="FF0000"/>
                </a:solidFill>
              </a:rPr>
              <a:t> # </a:t>
            </a:r>
            <a:r>
              <a:rPr lang="en-US" altLang="en-US" b="1" dirty="0" smtClean="0">
                <a:solidFill>
                  <a:srgbClr val="FF0000"/>
                </a:solidFill>
              </a:rPr>
              <a:t>30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86800" cy="5867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600" dirty="0"/>
              <a:t>   1. Go to </a:t>
            </a:r>
            <a:r>
              <a:rPr lang="en-US" altLang="en-US" sz="2600" dirty="0">
                <a:hlinkClick r:id="rId2"/>
              </a:rPr>
              <a:t>www.glencoe.com</a:t>
            </a:r>
            <a:endParaRPr lang="en-US" altLang="en-US" sz="2600" dirty="0"/>
          </a:p>
          <a:p>
            <a:pPr marL="990600" lvl="1" indent="-519113">
              <a:lnSpc>
                <a:spcPct val="90000"/>
              </a:lnSpc>
              <a:buFontTx/>
              <a:buNone/>
            </a:pPr>
            <a:r>
              <a:rPr lang="en-US" altLang="en-US" sz="2600" dirty="0"/>
              <a:t>-</a:t>
            </a:r>
            <a:r>
              <a:rPr lang="en-US" altLang="en-US" sz="2600" b="1" dirty="0" err="1"/>
              <a:t>QuickPass</a:t>
            </a:r>
            <a:r>
              <a:rPr lang="en-US" altLang="en-US" sz="2600" b="1" dirty="0"/>
              <a:t> </a:t>
            </a:r>
            <a:r>
              <a:rPr lang="en-US" altLang="en-US" sz="2600" b="1" dirty="0" err="1"/>
              <a:t>WebCode</a:t>
            </a:r>
            <a:r>
              <a:rPr lang="en-US" altLang="en-US" sz="2600" dirty="0"/>
              <a:t>: </a:t>
            </a:r>
            <a:r>
              <a:rPr lang="en-US" altLang="en-US" sz="2600" b="1" dirty="0">
                <a:solidFill>
                  <a:srgbClr val="0000FF"/>
                </a:solidFill>
              </a:rPr>
              <a:t>ASD4003c1</a:t>
            </a:r>
          </a:p>
          <a:p>
            <a:pPr marL="990600" lvl="1" indent="-519113">
              <a:lnSpc>
                <a:spcPct val="90000"/>
              </a:lnSpc>
              <a:buFontTx/>
              <a:buNone/>
            </a:pPr>
            <a:r>
              <a:rPr lang="en-US" altLang="en-US" sz="2600" dirty="0"/>
              <a:t>-go to READING PRACTICE</a:t>
            </a:r>
          </a:p>
          <a:p>
            <a:pPr marL="990600" lvl="1" indent="-519113">
              <a:lnSpc>
                <a:spcPct val="90000"/>
              </a:lnSpc>
              <a:buFontTx/>
              <a:buNone/>
            </a:pPr>
            <a:r>
              <a:rPr lang="en-US" altLang="en-US" sz="2600" dirty="0"/>
              <a:t>	--Complete: </a:t>
            </a:r>
            <a:r>
              <a:rPr lang="en-US" altLang="en-US" sz="2600" u="sng" dirty="0"/>
              <a:t>AMIGOS LATINOS EN ESTADOS UNIDOS SELF-CHECK QUIZ</a:t>
            </a:r>
          </a:p>
          <a:p>
            <a:pPr marL="990600" lvl="1" indent="-519113">
              <a:lnSpc>
                <a:spcPct val="90000"/>
              </a:lnSpc>
              <a:buFontTx/>
              <a:buNone/>
            </a:pPr>
            <a:r>
              <a:rPr lang="en-US" altLang="en-US" sz="2600" dirty="0"/>
              <a:t>          -check your answers and MAKE SURE you fill out the boxes at the end.</a:t>
            </a:r>
          </a:p>
          <a:p>
            <a:pPr marL="990600" lvl="1" indent="-519113">
              <a:lnSpc>
                <a:spcPct val="90000"/>
              </a:lnSpc>
              <a:buFontTx/>
              <a:buNone/>
            </a:pPr>
            <a:r>
              <a:rPr lang="en-US" altLang="en-US" sz="2600" dirty="0"/>
              <a:t>       I must receive your results by </a:t>
            </a:r>
            <a:r>
              <a:rPr lang="en-US" altLang="en-US" sz="2600" dirty="0" smtClean="0"/>
              <a:t>SUN., </a:t>
            </a:r>
            <a:r>
              <a:rPr lang="en-US" altLang="en-US" sz="2600" dirty="0" smtClean="0"/>
              <a:t>NOV </a:t>
            </a:r>
            <a:r>
              <a:rPr lang="en-US" altLang="en-US" sz="2600" dirty="0" smtClean="0"/>
              <a:t>30</a:t>
            </a:r>
            <a:r>
              <a:rPr lang="en-US" altLang="en-US" sz="2600" dirty="0" smtClean="0"/>
              <a:t>, BEFORE MIDNIGHT</a:t>
            </a:r>
            <a:r>
              <a:rPr lang="en-US" altLang="en-US" sz="2600" dirty="0"/>
              <a:t>:</a:t>
            </a:r>
          </a:p>
          <a:p>
            <a:pPr marL="990600" lvl="1" indent="-519113">
              <a:lnSpc>
                <a:spcPct val="90000"/>
              </a:lnSpc>
              <a:buFontTx/>
              <a:buNone/>
            </a:pPr>
            <a:r>
              <a:rPr lang="en-US" altLang="en-US" sz="2600" dirty="0"/>
              <a:t>		*put YOUR NAME</a:t>
            </a:r>
          </a:p>
          <a:p>
            <a:pPr marL="990600" lvl="1" indent="-519113">
              <a:lnSpc>
                <a:spcPct val="90000"/>
              </a:lnSpc>
              <a:buFontTx/>
              <a:buNone/>
            </a:pPr>
            <a:r>
              <a:rPr lang="en-US" altLang="en-US" sz="2600" dirty="0"/>
              <a:t>		* Section ID is : </a:t>
            </a:r>
            <a:r>
              <a:rPr lang="en-US" altLang="en-US" sz="2600" u="sng" dirty="0" smtClean="0"/>
              <a:t>602</a:t>
            </a:r>
            <a:endParaRPr lang="en-US" altLang="en-US" sz="2600" u="sng" dirty="0"/>
          </a:p>
          <a:p>
            <a:pPr marL="990600" lvl="1" indent="-519113">
              <a:lnSpc>
                <a:spcPct val="90000"/>
              </a:lnSpc>
              <a:buFontTx/>
              <a:buNone/>
            </a:pPr>
            <a:r>
              <a:rPr lang="en-US" altLang="en-US" sz="2600" dirty="0"/>
              <a:t>		*put YOUR E-MAIL</a:t>
            </a:r>
          </a:p>
          <a:p>
            <a:pPr marL="990600" lvl="1" indent="-519113">
              <a:lnSpc>
                <a:spcPct val="90000"/>
              </a:lnSpc>
              <a:buFontTx/>
              <a:buNone/>
            </a:pPr>
            <a:r>
              <a:rPr lang="en-US" altLang="en-US" sz="2600" dirty="0"/>
              <a:t>		*put MY E-MAIL:    </a:t>
            </a:r>
            <a:r>
              <a:rPr lang="en-US" altLang="en-US" sz="2600" dirty="0" smtClean="0"/>
              <a:t>    </a:t>
            </a:r>
          </a:p>
          <a:p>
            <a:pPr marL="990600" lvl="1" indent="-519113">
              <a:lnSpc>
                <a:spcPct val="90000"/>
              </a:lnSpc>
              <a:buFontTx/>
              <a:buNone/>
            </a:pPr>
            <a:r>
              <a:rPr lang="en-US" altLang="en-US" sz="2600" dirty="0">
                <a:hlinkClick r:id="rId3"/>
              </a:rPr>
              <a:t> </a:t>
            </a:r>
            <a:r>
              <a:rPr lang="en-US" altLang="en-US" sz="2600" dirty="0" smtClean="0">
                <a:hlinkClick r:id="rId3"/>
              </a:rPr>
              <a:t>                         hz</a:t>
            </a:r>
            <a:r>
              <a:rPr lang="en-US" altLang="en-US" sz="2600" u="sng" dirty="0" smtClean="0">
                <a:hlinkClick r:id="rId3"/>
              </a:rPr>
              <a:t>umaeta@renaissancecharter.org</a:t>
            </a:r>
            <a:endParaRPr lang="en-US" altLang="en-US" sz="2600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6031</TotalTime>
  <Words>56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Quadrant</vt:lpstr>
      <vt:lpstr>Me llamo ______________  Clase 602 La fecha es el 26 de noviembre del 2014</vt:lpstr>
      <vt:lpstr>Tarea # 30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Intermediate-low La fecha es el 5 de enero del 2010</dc:title>
  <dc:creator>Helen Zumaeta</dc:creator>
  <cp:lastModifiedBy>Helen Zumaeta</cp:lastModifiedBy>
  <cp:revision>20</cp:revision>
  <cp:lastPrinted>2014-11-24T16:25:47Z</cp:lastPrinted>
  <dcterms:created xsi:type="dcterms:W3CDTF">2010-01-05T17:34:31Z</dcterms:created>
  <dcterms:modified xsi:type="dcterms:W3CDTF">2014-11-30T17:32:09Z</dcterms:modified>
</cp:coreProperties>
</file>